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59" r:id="rId6"/>
    <p:sldId id="263" r:id="rId7"/>
    <p:sldId id="262" r:id="rId8"/>
    <p:sldId id="258" r:id="rId9"/>
    <p:sldId id="264" r:id="rId10"/>
    <p:sldId id="265" r:id="rId11"/>
    <p:sldId id="266" r:id="rId12"/>
    <p:sldId id="267" r:id="rId13"/>
    <p:sldId id="268" r:id="rId14"/>
    <p:sldId id="269" r:id="rId15"/>
    <p:sldId id="270" r:id="rId16"/>
    <p:sldId id="271" r:id="rId17"/>
    <p:sldId id="273" r:id="rId18"/>
    <p:sldId id="274" r:id="rId19"/>
    <p:sldId id="272"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E075CD7-1F18-49AD-BAF1-B87665624BAA}" type="datetimeFigureOut">
              <a:rPr lang="en-GB" smtClean="0"/>
              <a:pPr/>
              <a:t>26/04/2020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063C94A-5CFB-4EBD-9C90-A6C81DD5B91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E075CD7-1F18-49AD-BAF1-B87665624BAA}" type="datetimeFigureOut">
              <a:rPr lang="en-GB" smtClean="0"/>
              <a:pPr/>
              <a:t>26/04/2020</a:t>
            </a:fld>
            <a:endParaRPr lang="en-GB"/>
          </a:p>
        </p:txBody>
      </p:sp>
      <p:sp>
        <p:nvSpPr>
          <p:cNvPr id="9" name="Slide Number Placeholder 8"/>
          <p:cNvSpPr>
            <a:spLocks noGrp="1"/>
          </p:cNvSpPr>
          <p:nvPr>
            <p:ph type="sldNum" sz="quarter" idx="15"/>
          </p:nvPr>
        </p:nvSpPr>
        <p:spPr/>
        <p:txBody>
          <a:bodyPr rtlCol="0"/>
          <a:lstStyle/>
          <a:p>
            <a:fld id="{5063C94A-5CFB-4EBD-9C90-A6C81DD5B91A}"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063C94A-5CFB-4EBD-9C90-A6C81DD5B91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63C94A-5CFB-4EBD-9C90-A6C81DD5B91A}"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63C94A-5CFB-4EBD-9C90-A6C81DD5B91A}"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E075CD7-1F18-49AD-BAF1-B87665624BAA}" type="datetimeFigureOut">
              <a:rPr lang="en-GB" smtClean="0"/>
              <a:pPr/>
              <a:t>26/04/2020</a:t>
            </a:fld>
            <a:endParaRPr lang="en-GB"/>
          </a:p>
        </p:txBody>
      </p:sp>
      <p:sp>
        <p:nvSpPr>
          <p:cNvPr id="7" name="Slide Number Placeholder 6"/>
          <p:cNvSpPr>
            <a:spLocks noGrp="1"/>
          </p:cNvSpPr>
          <p:nvPr>
            <p:ph type="sldNum" sz="quarter" idx="11"/>
          </p:nvPr>
        </p:nvSpPr>
        <p:spPr/>
        <p:txBody>
          <a:bodyPr rtlCol="0"/>
          <a:lstStyle/>
          <a:p>
            <a:fld id="{5063C94A-5CFB-4EBD-9C90-A6C81DD5B91A}"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E075CD7-1F18-49AD-BAF1-B87665624BAA}" type="datetimeFigureOut">
              <a:rPr lang="en-GB" smtClean="0"/>
              <a:pPr/>
              <a:t>26/04/2020</a:t>
            </a:fld>
            <a:endParaRPr lang="en-GB"/>
          </a:p>
        </p:txBody>
      </p:sp>
      <p:sp>
        <p:nvSpPr>
          <p:cNvPr id="22" name="Slide Number Placeholder 21"/>
          <p:cNvSpPr>
            <a:spLocks noGrp="1"/>
          </p:cNvSpPr>
          <p:nvPr>
            <p:ph type="sldNum" sz="quarter" idx="15"/>
          </p:nvPr>
        </p:nvSpPr>
        <p:spPr/>
        <p:txBody>
          <a:bodyPr rtlCol="0"/>
          <a:lstStyle/>
          <a:p>
            <a:fld id="{5063C94A-5CFB-4EBD-9C90-A6C81DD5B91A}"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E075CD7-1F18-49AD-BAF1-B87665624BAA}" type="datetimeFigureOut">
              <a:rPr lang="en-GB" smtClean="0"/>
              <a:pPr/>
              <a:t>26/04/2020</a:t>
            </a:fld>
            <a:endParaRPr lang="en-GB"/>
          </a:p>
        </p:txBody>
      </p:sp>
      <p:sp>
        <p:nvSpPr>
          <p:cNvPr id="18" name="Slide Number Placeholder 17"/>
          <p:cNvSpPr>
            <a:spLocks noGrp="1"/>
          </p:cNvSpPr>
          <p:nvPr>
            <p:ph type="sldNum" sz="quarter" idx="11"/>
          </p:nvPr>
        </p:nvSpPr>
        <p:spPr/>
        <p:txBody>
          <a:bodyPr rtlCol="0"/>
          <a:lstStyle/>
          <a:p>
            <a:fld id="{5063C94A-5CFB-4EBD-9C90-A6C81DD5B91A}"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075CD7-1F18-49AD-BAF1-B87665624BAA}" type="datetimeFigureOut">
              <a:rPr lang="en-GB" smtClean="0"/>
              <a:pPr/>
              <a:t>26/04/2020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63C94A-5CFB-4EBD-9C90-A6C81DD5B9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844824"/>
            <a:ext cx="7614592" cy="1894362"/>
          </a:xfrm>
        </p:spPr>
        <p:txBody>
          <a:bodyPr>
            <a:noAutofit/>
          </a:bodyPr>
          <a:lstStyle/>
          <a:p>
            <a:pPr>
              <a:spcAft>
                <a:spcPts val="1200"/>
              </a:spcAft>
            </a:pPr>
            <a:r>
              <a:rPr lang="en-GB" sz="4000" dirty="0" smtClean="0">
                <a:latin typeface="Times New Roman" pitchFamily="18" charset="0"/>
                <a:cs typeface="Times New Roman" pitchFamily="18" charset="0"/>
              </a:rPr>
              <a:t>LECTURE </a:t>
            </a:r>
            <a:r>
              <a:rPr lang="en-GB" sz="4000" dirty="0" smtClean="0">
                <a:latin typeface="Times New Roman"/>
                <a:cs typeface="Times New Roman"/>
              </a:rPr>
              <a:t># 07</a:t>
            </a:r>
            <a:br>
              <a:rPr lang="en-GB" sz="4000" dirty="0" smtClean="0">
                <a:latin typeface="Times New Roman"/>
                <a:cs typeface="Times New Roman"/>
              </a:rPr>
            </a:br>
            <a:r>
              <a:rPr lang="en-GB" sz="4000" dirty="0" smtClean="0">
                <a:latin typeface="Times New Roman"/>
                <a:cs typeface="Times New Roman"/>
              </a:rPr>
              <a:t>ROLE OF CHANGE AGENTS FOR SUSTAINABLE RURAL DEVELOPMENT IN PAKISTAN</a:t>
            </a:r>
            <a:endParaRPr lang="en-GB" sz="4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7859216" cy="1143000"/>
          </a:xfrm>
        </p:spPr>
        <p:txBody>
          <a:bodyPr>
            <a:noAutofit/>
          </a:bodyPr>
          <a:lstStyle/>
          <a:p>
            <a:pPr algn="ctr"/>
            <a:r>
              <a:rPr lang="en-US" sz="3600" b="1" dirty="0" smtClean="0">
                <a:latin typeface="Times New Roman" pitchFamily="18" charset="0"/>
                <a:cs typeface="Times New Roman" pitchFamily="18" charset="0"/>
              </a:rPr>
              <a:t>CONTROLLED DISTRIBUTION OF NATIONAL RESOURCES BY THE FORCES OF EXPLOITATION </a:t>
            </a:r>
            <a:endParaRPr lang="en-GB"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2204864"/>
            <a:ext cx="7467600" cy="4873752"/>
          </a:xfrm>
        </p:spPr>
        <p:txBody>
          <a:bodyPr>
            <a:normAutofit/>
          </a:bodyPr>
          <a:lstStyle/>
          <a:p>
            <a:pPr algn="just"/>
            <a:r>
              <a:rPr lang="en-US" dirty="0" smtClean="0">
                <a:latin typeface="Times New Roman" pitchFamily="18" charset="0"/>
                <a:cs typeface="Times New Roman" pitchFamily="18" charset="0"/>
              </a:rPr>
              <a:t>Two motives are used to serve by such controlled droppings of national resources at the target population </a:t>
            </a:r>
            <a:endParaRPr lang="en-GB" dirty="0" smtClean="0">
              <a:latin typeface="Times New Roman" pitchFamily="18" charset="0"/>
              <a:cs typeface="Times New Roman" pitchFamily="18" charset="0"/>
            </a:endParaRPr>
          </a:p>
          <a:p>
            <a:pPr lvl="1" algn="just">
              <a:buFont typeface="Wingdings" pitchFamily="2" charset="2"/>
              <a:buChar char="ü"/>
            </a:pPr>
            <a:r>
              <a:rPr lang="en-US" sz="2400" dirty="0" smtClean="0">
                <a:latin typeface="Times New Roman" pitchFamily="18" charset="0"/>
                <a:cs typeface="Times New Roman" pitchFamily="18" charset="0"/>
              </a:rPr>
              <a:t>Poor people’s restlessness and unrest are satisfied and their waves of protest are dissolute ,preventing dangerous agitation and possible revolution.</a:t>
            </a:r>
          </a:p>
          <a:p>
            <a:pPr lvl="1" algn="just">
              <a:buFont typeface="Wingdings" pitchFamily="2" charset="2"/>
              <a:buChar char="ü"/>
            </a:pPr>
            <a:r>
              <a:rPr lang="en-GB" sz="2400" dirty="0" smtClean="0">
                <a:latin typeface="Times New Roman" pitchFamily="18" charset="0"/>
                <a:cs typeface="Times New Roman" pitchFamily="18" charset="0"/>
              </a:rPr>
              <a:t>Since the droppings are scarce for the multitudes of the poor, they started fighting among themselves leaving the Forces of exploitation at peace to pocket the bulk of the national resources without any threats fro the poor</a:t>
            </a:r>
          </a:p>
          <a:p>
            <a:pPr lvl="1" algn="just">
              <a:buFont typeface="Wingdings" pitchFamily="2" charset="2"/>
              <a:buChar char="ü"/>
            </a:pP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467600" cy="1143000"/>
          </a:xfrm>
        </p:spPr>
        <p:txBody>
          <a:bodyPr>
            <a:normAutofit/>
          </a:bodyPr>
          <a:lstStyle/>
          <a:p>
            <a:pPr algn="ctr"/>
            <a:r>
              <a:rPr lang="en-GB" sz="4000" b="1" dirty="0" smtClean="0">
                <a:latin typeface="Times New Roman" pitchFamily="18" charset="0"/>
                <a:cs typeface="Times New Roman" pitchFamily="18" charset="0"/>
              </a:rPr>
              <a:t>People Works Programme</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lstStyle/>
          <a:p>
            <a:pPr algn="just"/>
            <a:r>
              <a:rPr lang="en-GB" dirty="0" smtClean="0">
                <a:latin typeface="Times New Roman" pitchFamily="18" charset="0"/>
                <a:cs typeface="Times New Roman" pitchFamily="18" charset="0"/>
              </a:rPr>
              <a:t>Government of Pakistan launched well-meaning People Works Programme (PWP) .</a:t>
            </a:r>
          </a:p>
          <a:p>
            <a:pPr algn="just"/>
            <a:r>
              <a:rPr lang="en-GB" dirty="0" smtClean="0">
                <a:latin typeface="Times New Roman" pitchFamily="18" charset="0"/>
                <a:cs typeface="Times New Roman" pitchFamily="18" charset="0"/>
              </a:rPr>
              <a:t>Its purpose was to generate local employment through organizations in urban area as well as in countryside. </a:t>
            </a:r>
          </a:p>
          <a:p>
            <a:pPr algn="just"/>
            <a:r>
              <a:rPr lang="en-GB" dirty="0" smtClean="0">
                <a:latin typeface="Times New Roman" pitchFamily="18" charset="0"/>
                <a:cs typeface="Times New Roman" pitchFamily="18" charset="0"/>
              </a:rPr>
              <a:t>It was implemented in such way that the “controlled dropping” from national resources benefits in selective villages. </a:t>
            </a:r>
          </a:p>
          <a:p>
            <a:pPr algn="just"/>
            <a:r>
              <a:rPr lang="en-GB" dirty="0" smtClean="0">
                <a:latin typeface="Times New Roman" pitchFamily="18" charset="0"/>
                <a:cs typeface="Times New Roman" pitchFamily="18" charset="0"/>
              </a:rPr>
              <a:t>The producers were kept so simple that chosen beneficiaries could pocket most of the funds without getting the work completed.</a:t>
            </a:r>
          </a:p>
          <a:p>
            <a:pPr algn="just"/>
            <a:r>
              <a:rPr lang="en-GB" dirty="0" smtClean="0">
                <a:latin typeface="Times New Roman" pitchFamily="18" charset="0"/>
                <a:cs typeface="Times New Roman" pitchFamily="18" charset="0"/>
              </a:rPr>
              <a:t>Most of the projects which have been started under were shown on official record as damaged, destroyed or unsuccessful due to rain, flood and natural disasters. </a:t>
            </a:r>
          </a:p>
          <a:p>
            <a:pPr algn="just"/>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normAutofit/>
          </a:bodyPr>
          <a:lstStyle/>
          <a:p>
            <a:pPr algn="just"/>
            <a:r>
              <a:rPr lang="en-GB" dirty="0" smtClean="0">
                <a:latin typeface="Times New Roman" pitchFamily="18" charset="0"/>
                <a:cs typeface="Times New Roman" pitchFamily="18" charset="0"/>
              </a:rPr>
              <a:t>The people on the other hands are still spoiling in bitter mutual recrimination blaming on the miss appropriate use of government fund. </a:t>
            </a:r>
          </a:p>
          <a:p>
            <a:pPr algn="just"/>
            <a:r>
              <a:rPr lang="en-GB" dirty="0" smtClean="0">
                <a:latin typeface="Times New Roman" pitchFamily="18" charset="0"/>
                <a:cs typeface="Times New Roman" pitchFamily="18" charset="0"/>
              </a:rPr>
              <a:t>Experiment was failed PWP scheme was quashed and the execution of the work programmers reverted to the minions of bureaucracy on the ground that the target population having proved itself corrupt to the core and could not be trusted longer.</a:t>
            </a:r>
          </a:p>
          <a:p>
            <a:pPr algn="just"/>
            <a:r>
              <a:rPr lang="en-GB" dirty="0" smtClean="0">
                <a:latin typeface="Times New Roman" pitchFamily="18" charset="0"/>
                <a:cs typeface="Times New Roman" pitchFamily="18" charset="0"/>
              </a:rPr>
              <a:t>The scheme was failed because it leads to extravagant of about 150 crores of rupee (150 millions $) by village leader to the national scandal and general disturbance amongst the functionaries of the government as well as the people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67600" cy="1143000"/>
          </a:xfrm>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95536" y="1412776"/>
            <a:ext cx="8208912" cy="4873752"/>
          </a:xfrm>
        </p:spPr>
        <p:txBody>
          <a:bodyPr>
            <a:noAutofit/>
          </a:bodyPr>
          <a:lstStyle/>
          <a:p>
            <a:pPr algn="just"/>
            <a:r>
              <a:rPr lang="en-GB" dirty="0" smtClean="0">
                <a:latin typeface="Times New Roman" pitchFamily="18" charset="0"/>
                <a:cs typeface="Times New Roman" pitchFamily="18" charset="0"/>
              </a:rPr>
              <a:t>It was surprising hat the extravagant of much larger sum of money various sector of national economic for example health, agriculture, economic, education, highway construction etc. </a:t>
            </a:r>
          </a:p>
          <a:p>
            <a:pPr algn="just"/>
            <a:r>
              <a:rPr lang="en-GB" dirty="0" smtClean="0">
                <a:latin typeface="Times New Roman" pitchFamily="18" charset="0"/>
                <a:cs typeface="Times New Roman" pitchFamily="18" charset="0"/>
              </a:rPr>
              <a:t>Without achieving all these objectives, does not cause any demand for accountability of nay personal concerned or abolition of the department concerned.</a:t>
            </a:r>
          </a:p>
          <a:p>
            <a:pPr algn="just"/>
            <a:r>
              <a:rPr lang="en-GB" dirty="0" smtClean="0">
                <a:latin typeface="Times New Roman" pitchFamily="18" charset="0"/>
                <a:cs typeface="Times New Roman" pitchFamily="18" charset="0"/>
              </a:rPr>
              <a:t>When the battle for development is lost after the five year of completion, no tear are shed for the target lost. </a:t>
            </a:r>
          </a:p>
          <a:p>
            <a:pPr algn="just"/>
            <a:r>
              <a:rPr lang="en-GB" dirty="0" smtClean="0">
                <a:latin typeface="Times New Roman" pitchFamily="18" charset="0"/>
                <a:cs typeface="Times New Roman" pitchFamily="18" charset="0"/>
              </a:rPr>
              <a:t>Even when the government of Pakistan is necessary to changed, or forced by the people of the country, the real forces of exploitation remains hidden and Govt. however re-appear with change in criteria and labels or through their proxies.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latin typeface="Times New Roman" pitchFamily="18" charset="0"/>
                <a:cs typeface="Times New Roman" pitchFamily="18" charset="0"/>
              </a:rPr>
              <a:t>IDENTIFICATION OF ZERO FACTORS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600200"/>
            <a:ext cx="8064896" cy="5069160"/>
          </a:xfrm>
        </p:spPr>
        <p:txBody>
          <a:bodyPr>
            <a:noAutofit/>
          </a:bodyPr>
          <a:lstStyle/>
          <a:p>
            <a:pPr algn="just"/>
            <a:r>
              <a:rPr lang="en-GB" dirty="0" smtClean="0">
                <a:latin typeface="Times New Roman" pitchFamily="18" charset="0"/>
                <a:cs typeface="Times New Roman" pitchFamily="18" charset="0"/>
              </a:rPr>
              <a:t>A long drawn out exercise of the nature, in ministry of Local Government and Rural Development,  Govt. of Pakistan, and dilated subsequently at other national and international forums</a:t>
            </a:r>
          </a:p>
          <a:p>
            <a:pPr lvl="1" algn="just">
              <a:buFont typeface="Wingdings" pitchFamily="2" charset="2"/>
              <a:buChar char="ü"/>
            </a:pPr>
            <a:r>
              <a:rPr lang="en-GB" sz="2400" dirty="0" smtClean="0">
                <a:latin typeface="Times New Roman" pitchFamily="18" charset="0"/>
                <a:cs typeface="Times New Roman" pitchFamily="18" charset="0"/>
              </a:rPr>
              <a:t>Absence or disability of political and administrative will or commitment to the development process, which can lead to an equitable change in the socio economic and political power structure in the country</a:t>
            </a:r>
          </a:p>
          <a:p>
            <a:pPr lvl="1" algn="just">
              <a:buFont typeface="Wingdings" pitchFamily="2" charset="2"/>
              <a:buChar char="ü"/>
            </a:pPr>
            <a:r>
              <a:rPr lang="en-GB" sz="2400" dirty="0" smtClean="0">
                <a:latin typeface="Times New Roman" pitchFamily="18" charset="0"/>
                <a:cs typeface="Times New Roman" pitchFamily="18" charset="0"/>
              </a:rPr>
              <a:t>Absence of long-lasting control of the target population in the country.</a:t>
            </a:r>
          </a:p>
          <a:p>
            <a:pPr algn="just">
              <a:buNone/>
            </a:pPr>
            <a:r>
              <a:rPr lang="en-GB" dirty="0" smtClean="0">
                <a:latin typeface="Times New Roman" pitchFamily="18" charset="0"/>
                <a:cs typeface="Times New Roman" pitchFamily="18" charset="0"/>
              </a:rPr>
              <a:t>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normAutofit/>
          </a:bodyPr>
          <a:lstStyle/>
          <a:p>
            <a:pPr lvl="1" algn="just">
              <a:buFont typeface="Wingdings" pitchFamily="2" charset="2"/>
              <a:buChar char="ü"/>
            </a:pPr>
            <a:r>
              <a:rPr lang="en-GB" sz="2400" dirty="0" smtClean="0">
                <a:latin typeface="Times New Roman" pitchFamily="18" charset="0"/>
                <a:cs typeface="Times New Roman" pitchFamily="18" charset="0"/>
              </a:rPr>
              <a:t>Absence of a built in process of accountability of person responsible in the development administration, against clearly assigned development, targets and objectives at all levels of administration</a:t>
            </a:r>
          </a:p>
          <a:p>
            <a:pPr lvl="1" algn="just">
              <a:buFont typeface="Wingdings" pitchFamily="2" charset="2"/>
              <a:buChar char="ü"/>
            </a:pPr>
            <a:r>
              <a:rPr lang="en-GB" sz="2400" dirty="0" smtClean="0">
                <a:latin typeface="Times New Roman" pitchFamily="18" charset="0"/>
                <a:cs typeface="Times New Roman" pitchFamily="18" charset="0"/>
              </a:rPr>
              <a:t>Absence or weakness of organization and institutions of the target population to articulate, protect and promote their interests at various forms of administrations</a:t>
            </a:r>
          </a:p>
          <a:p>
            <a:pPr algn="just"/>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003232" cy="1210146"/>
          </a:xfrm>
        </p:spPr>
        <p:txBody>
          <a:bodyPr>
            <a:noAutofit/>
          </a:bodyPr>
          <a:lstStyle/>
          <a:p>
            <a:pPr algn="ctr"/>
            <a:r>
              <a:rPr lang="en-GB" sz="3700" b="1" dirty="0" smtClean="0">
                <a:latin typeface="Times New Roman" pitchFamily="18" charset="0"/>
                <a:cs typeface="Times New Roman" pitchFamily="18" charset="0"/>
              </a:rPr>
              <a:t>ZERO FACTOR 1: POLITICAL AND ADMINISTRATIVE COMMITMENT</a:t>
            </a:r>
            <a:endParaRPr lang="en-GB" sz="37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00808"/>
            <a:ext cx="8075240" cy="4873752"/>
          </a:xfrm>
        </p:spPr>
        <p:txBody>
          <a:bodyPr>
            <a:normAutofit fontScale="92500" lnSpcReduction="10000"/>
          </a:bodyPr>
          <a:lstStyle/>
          <a:p>
            <a:pPr algn="just">
              <a:spcBef>
                <a:spcPts val="0"/>
              </a:spcBef>
              <a:spcAft>
                <a:spcPts val="600"/>
              </a:spcAft>
            </a:pPr>
            <a:r>
              <a:rPr lang="en-GB" sz="2600" dirty="0" smtClean="0">
                <a:latin typeface="Times New Roman" pitchFamily="18" charset="0"/>
                <a:cs typeface="Times New Roman" pitchFamily="18" charset="0"/>
              </a:rPr>
              <a:t>Economic and political power in most developing countries are controlled or manipulated by the force of exploitation.</a:t>
            </a:r>
          </a:p>
          <a:p>
            <a:pPr algn="just">
              <a:spcBef>
                <a:spcPts val="0"/>
              </a:spcBef>
              <a:spcAft>
                <a:spcPts val="600"/>
              </a:spcAft>
            </a:pPr>
            <a:r>
              <a:rPr lang="en-GB" sz="2600" dirty="0" smtClean="0">
                <a:latin typeface="Times New Roman" pitchFamily="18" charset="0"/>
                <a:cs typeface="Times New Roman" pitchFamily="18" charset="0"/>
              </a:rPr>
              <a:t>In Pakistan itself, three successive land reforms, rules and regulations over all decade have failed to unbalance in traditional domination and naked exploitation of the poor farmers.</a:t>
            </a:r>
          </a:p>
          <a:p>
            <a:pPr algn="just">
              <a:spcBef>
                <a:spcPts val="0"/>
              </a:spcBef>
              <a:spcAft>
                <a:spcPts val="600"/>
              </a:spcAft>
            </a:pPr>
            <a:r>
              <a:rPr lang="en-GB" sz="2600" dirty="0" smtClean="0">
                <a:latin typeface="Times New Roman" pitchFamily="18" charset="0"/>
                <a:cs typeface="Times New Roman" pitchFamily="18" charset="0"/>
              </a:rPr>
              <a:t>Another index of the zero factors lies in the frequent changes of political and administrative goals and in making available insufficient financial and organizational spot to accomplish the stated objectives .</a:t>
            </a:r>
          </a:p>
          <a:p>
            <a:pPr algn="just">
              <a:spcBef>
                <a:spcPts val="0"/>
              </a:spcBef>
              <a:spcAft>
                <a:spcPts val="600"/>
              </a:spcAft>
            </a:pPr>
            <a:r>
              <a:rPr lang="en-GB" sz="2600" dirty="0" smtClean="0">
                <a:latin typeface="Times New Roman" pitchFamily="18" charset="0"/>
                <a:cs typeface="Times New Roman" pitchFamily="18" charset="0"/>
              </a:rPr>
              <a:t>Moreover the new rulers tend to destroy even the promising development programs of the previous rulers, thus slowing down the development projects.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484784"/>
            <a:ext cx="8219256" cy="4873752"/>
          </a:xfrm>
        </p:spPr>
        <p:txBody>
          <a:bodyPr>
            <a:noAutofit/>
          </a:bodyPr>
          <a:lstStyle/>
          <a:p>
            <a:pPr algn="just"/>
            <a:r>
              <a:rPr lang="en-GB" dirty="0" smtClean="0">
                <a:latin typeface="Times New Roman" pitchFamily="18" charset="0"/>
                <a:cs typeface="Times New Roman" pitchFamily="18" charset="0"/>
              </a:rPr>
              <a:t>All the development programs changed are adapted without adequate analysis and evaluation. </a:t>
            </a:r>
          </a:p>
          <a:p>
            <a:pPr algn="just"/>
            <a:r>
              <a:rPr lang="en-GB" dirty="0" smtClean="0">
                <a:latin typeface="Times New Roman" pitchFamily="18" charset="0"/>
                <a:cs typeface="Times New Roman" pitchFamily="18" charset="0"/>
              </a:rPr>
              <a:t>Instead of eradicating few cracks are defects. </a:t>
            </a:r>
          </a:p>
          <a:p>
            <a:pPr algn="just"/>
            <a:r>
              <a:rPr lang="en-GB" dirty="0" smtClean="0">
                <a:latin typeface="Times New Roman" pitchFamily="18" charset="0"/>
                <a:cs typeface="Times New Roman" pitchFamily="18" charset="0"/>
              </a:rPr>
              <a:t>In the old development the entire structure is often dismantled or grown up to build it as fresh at colossal but avoidable costs to the national ex checker. </a:t>
            </a:r>
          </a:p>
          <a:p>
            <a:pPr algn="just"/>
            <a:r>
              <a:rPr lang="en-GB" dirty="0" smtClean="0">
                <a:latin typeface="Times New Roman" pitchFamily="18" charset="0"/>
                <a:cs typeface="Times New Roman" pitchFamily="18" charset="0"/>
              </a:rPr>
              <a:t>These appear to be madness, besides providing fresh opportunities to the exploitative force to make money it also delays the development process which would change the power structure to the disadvantages of the development. </a:t>
            </a:r>
          </a:p>
          <a:p>
            <a:pPr algn="just"/>
            <a:r>
              <a:rPr lang="en-GB" dirty="0" smtClean="0">
                <a:latin typeface="Times New Roman" pitchFamily="18" charset="0"/>
                <a:cs typeface="Times New Roman" pitchFamily="18" charset="0"/>
              </a:rPr>
              <a:t>Political measures manifesting and earnest political will and commitment to bring about the uplift of the poor and deprived majority of the people.</a:t>
            </a:r>
          </a:p>
          <a:p>
            <a:pPr algn="just"/>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484784"/>
            <a:ext cx="8136904" cy="4873752"/>
          </a:xfrm>
        </p:spPr>
        <p:txBody>
          <a:bodyPr>
            <a:noAutofit/>
          </a:bodyPr>
          <a:lstStyle/>
          <a:p>
            <a:pPr algn="just"/>
            <a:r>
              <a:rPr lang="en-GB" dirty="0" smtClean="0">
                <a:latin typeface="Times New Roman" pitchFamily="18" charset="0"/>
                <a:cs typeface="Times New Roman" pitchFamily="18" charset="0"/>
              </a:rPr>
              <a:t>But the administrative will has covertly decided to defeat the political will through bureaucratic and administrative obduracy and chicanery in a last ditch bit to safeguard the interest of the forces of exploitation it follow.</a:t>
            </a:r>
          </a:p>
          <a:p>
            <a:pPr algn="just"/>
            <a:r>
              <a:rPr lang="en-GB" dirty="0" smtClean="0">
                <a:latin typeface="Times New Roman" pitchFamily="18" charset="0"/>
                <a:cs typeface="Times New Roman" pitchFamily="18" charset="0"/>
              </a:rPr>
              <a:t>Then that loud political professions of the rural to bring about socio economic uplift of the  majority of the people cannot pass as demonstrations of the political and administrative will to bring about genuine development.</a:t>
            </a:r>
          </a:p>
          <a:p>
            <a:pPr algn="just"/>
            <a:r>
              <a:rPr lang="en-GB" dirty="0" smtClean="0">
                <a:latin typeface="Times New Roman" pitchFamily="18" charset="0"/>
                <a:cs typeface="Times New Roman" pitchFamily="18" charset="0"/>
              </a:rPr>
              <a:t> It requires iron clap institutional safeguards and provisions to ensure that there shall be an un interruptible irrevocable process to generate and sustain political and administrative will with synchronizes genuine development dynamics.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460432" cy="1143000"/>
          </a:xfrm>
        </p:spPr>
        <p:txBody>
          <a:bodyPr>
            <a:noAutofit/>
          </a:bodyPr>
          <a:lstStyle/>
          <a:p>
            <a:pPr algn="ctr"/>
            <a:r>
              <a:rPr lang="en-GB" sz="3600" b="1" dirty="0" smtClean="0">
                <a:latin typeface="Times New Roman" pitchFamily="18" charset="0"/>
                <a:cs typeface="Times New Roman" pitchFamily="18" charset="0"/>
              </a:rPr>
              <a:t>ZERO FACTOR 2: INSTITUTIONAL CONTROL OF TARGET POPULATION OVER  DEVELOPMENT PROCESS</a:t>
            </a:r>
            <a:endParaRPr lang="en-GB"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204864"/>
            <a:ext cx="8147248" cy="4269088"/>
          </a:xfrm>
        </p:spPr>
        <p:txBody>
          <a:bodyPr>
            <a:normAutofit/>
          </a:bodyPr>
          <a:lstStyle/>
          <a:p>
            <a:pPr algn="just"/>
            <a:r>
              <a:rPr lang="en-GB" dirty="0" smtClean="0">
                <a:latin typeface="Times New Roman" pitchFamily="18" charset="0"/>
                <a:cs typeface="Times New Roman" pitchFamily="18" charset="0"/>
              </a:rPr>
              <a:t>The demand for public participation the development process have been mitigated and defeated through various political devices like nominations and other administrative subterfuges for selection of peoples representatives and reality.</a:t>
            </a:r>
          </a:p>
          <a:p>
            <a:pPr algn="just"/>
            <a:r>
              <a:rPr lang="en-GB" dirty="0" smtClean="0">
                <a:latin typeface="Times New Roman" pitchFamily="18" charset="0"/>
                <a:cs typeface="Times New Roman" pitchFamily="18" charset="0"/>
              </a:rPr>
              <a:t>The so called peoples representative have often prove to be the extension or helpless appendages of the bureaucrats machine. </a:t>
            </a:r>
          </a:p>
          <a:p>
            <a:pPr algn="just"/>
            <a:r>
              <a:rPr lang="en-GB" dirty="0" smtClean="0">
                <a:latin typeface="Times New Roman" pitchFamily="18" charset="0"/>
                <a:cs typeface="Times New Roman" pitchFamily="18" charset="0"/>
              </a:rPr>
              <a:t>There has been an undistinguished bureaucratization of the development process. In most developing countries the ground for population was illiterate and unfit for self- governance.</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DEVELOPMENT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algn="just"/>
            <a:r>
              <a:rPr lang="en-US" dirty="0" smtClean="0">
                <a:latin typeface="Times New Roman" pitchFamily="18" charset="0"/>
                <a:cs typeface="Times New Roman" pitchFamily="18" charset="0"/>
              </a:rPr>
              <a:t>Development may thus be defined as a planned human endeavor involving investment in socio economic and technological terms, aimed at generating self sustaining and self propelling impulses of growth with social equality the distributive justice in a given society.</a:t>
            </a:r>
          </a:p>
          <a:p>
            <a:pPr algn="just"/>
            <a:r>
              <a:rPr lang="en-US" dirty="0" smtClean="0">
                <a:latin typeface="Times New Roman" pitchFamily="18" charset="0"/>
                <a:cs typeface="Times New Roman" pitchFamily="18" charset="0"/>
              </a:rPr>
              <a:t>If we analysis impact of development on the basis of this definition in developing countries we arrive , there has been impact of virtual zero impact on economic in different developing countries including Pakistan </a:t>
            </a: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algn="just"/>
            <a:r>
              <a:rPr lang="en-GB" dirty="0" smtClean="0">
                <a:latin typeface="Times New Roman" pitchFamily="18" charset="0"/>
                <a:cs typeface="Times New Roman" pitchFamily="18" charset="0"/>
              </a:rPr>
              <a:t>The colonialists left the sub continent in 1947 were the internal colonialist look over thereafter. </a:t>
            </a:r>
          </a:p>
          <a:p>
            <a:pPr algn="just"/>
            <a:r>
              <a:rPr lang="en-GB" dirty="0" smtClean="0">
                <a:latin typeface="Times New Roman" pitchFamily="18" charset="0"/>
                <a:cs typeface="Times New Roman" pitchFamily="18" charset="0"/>
              </a:rPr>
              <a:t>In 1979, India, Pakistan , Bangladesh and Sri Lanka are ruled by the certified and licensed bureaucrats and nor people representative at division, district and sub district levels which constituted the crux of the government machinery.</a:t>
            </a:r>
          </a:p>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1143000"/>
          </a:xfrm>
        </p:spPr>
        <p:txBody>
          <a:bodyPr>
            <a:normAutofit fontScale="90000"/>
          </a:bodyPr>
          <a:lstStyle/>
          <a:p>
            <a:pPr algn="ctr"/>
            <a:r>
              <a:rPr lang="en-GB" sz="4000" b="1" dirty="0" smtClean="0">
                <a:latin typeface="Times New Roman" pitchFamily="18" charset="0"/>
                <a:cs typeface="Times New Roman" pitchFamily="18" charset="0"/>
              </a:rPr>
              <a:t>ZERO FACTOR 3: PROCESS OF ACCOUNTABILITY AGAINST SPECIFIC DEVELOPMENT TARGETS </a:t>
            </a:r>
            <a:endParaRPr lang="en-GB" dirty="0"/>
          </a:p>
        </p:txBody>
      </p:sp>
      <p:sp>
        <p:nvSpPr>
          <p:cNvPr id="3" name="Content Placeholder 2"/>
          <p:cNvSpPr>
            <a:spLocks noGrp="1"/>
          </p:cNvSpPr>
          <p:nvPr>
            <p:ph sz="quarter" idx="1"/>
          </p:nvPr>
        </p:nvSpPr>
        <p:spPr>
          <a:xfrm>
            <a:off x="395536" y="2060848"/>
            <a:ext cx="8291264" cy="4269088"/>
          </a:xfrm>
        </p:spPr>
        <p:txBody>
          <a:bodyPr>
            <a:noAutofit/>
          </a:bodyPr>
          <a:lstStyle/>
          <a:p>
            <a:pPr algn="just"/>
            <a:r>
              <a:rPr lang="en-GB" dirty="0" smtClean="0">
                <a:latin typeface="Times New Roman" pitchFamily="18" charset="0"/>
                <a:cs typeface="Times New Roman" pitchFamily="18" charset="0"/>
              </a:rPr>
              <a:t>Developments plans wish to ensure their kith and kin are not subjected to accountability. </a:t>
            </a:r>
          </a:p>
          <a:p>
            <a:pPr algn="just"/>
            <a:r>
              <a:rPr lang="en-GB" dirty="0" smtClean="0">
                <a:latin typeface="Times New Roman" pitchFamily="18" charset="0"/>
                <a:cs typeface="Times New Roman" pitchFamily="18" charset="0"/>
              </a:rPr>
              <a:t>Quantification and specification of development objectives and targets are more often than not phrased with generalities like uplift of people, improving quality of life, reduction of the burden of unemployment etc. </a:t>
            </a:r>
          </a:p>
          <a:p>
            <a:pPr algn="just"/>
            <a:r>
              <a:rPr lang="en-GB" dirty="0" smtClean="0">
                <a:latin typeface="Times New Roman" pitchFamily="18" charset="0"/>
                <a:cs typeface="Times New Roman" pitchFamily="18" charset="0"/>
              </a:rPr>
              <a:t>Persons or agencies who achieve or exceed the rationally quantified target should be duly awarded while those who fail ought to be penalized. </a:t>
            </a:r>
          </a:p>
          <a:p>
            <a:pPr algn="just"/>
            <a:r>
              <a:rPr lang="en-GB" dirty="0" smtClean="0">
                <a:latin typeface="Times New Roman" pitchFamily="18" charset="0"/>
                <a:cs typeface="Times New Roman" pitchFamily="18" charset="0"/>
              </a:rPr>
              <a:t>It is through target quantification followed by system of suitable incentives and deterrents that the development administration can acquire responsibilities coupled with efficiency.</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7920880" cy="1143000"/>
          </a:xfrm>
        </p:spPr>
        <p:txBody>
          <a:bodyPr>
            <a:noAutofit/>
          </a:bodyPr>
          <a:lstStyle/>
          <a:p>
            <a:pPr algn="ctr"/>
            <a:r>
              <a:rPr lang="en-GB" sz="3600" b="1" dirty="0" smtClean="0">
                <a:latin typeface="Times New Roman" pitchFamily="18" charset="0"/>
                <a:cs typeface="Times New Roman" pitchFamily="18" charset="0"/>
              </a:rPr>
              <a:t>ZERO FACTOR 4: ORGANISATION AND INSTITUTIONS OF THE TARGETS POPULATION</a:t>
            </a:r>
            <a:endParaRPr lang="en-GB"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060848"/>
            <a:ext cx="8219256" cy="4413104"/>
          </a:xfrm>
        </p:spPr>
        <p:txBody>
          <a:bodyPr>
            <a:normAutofit/>
          </a:bodyPr>
          <a:lstStyle/>
          <a:p>
            <a:pPr algn="just"/>
            <a:r>
              <a:rPr lang="en-GB" dirty="0" smtClean="0">
                <a:latin typeface="Times New Roman" pitchFamily="18" charset="0"/>
                <a:cs typeface="Times New Roman" pitchFamily="18" charset="0"/>
              </a:rPr>
              <a:t>Because of sociological and anthological factors poorest elements are self-centred and most disorganized. </a:t>
            </a:r>
          </a:p>
          <a:p>
            <a:pPr algn="just"/>
            <a:r>
              <a:rPr lang="en-GB" dirty="0" smtClean="0">
                <a:latin typeface="Times New Roman" pitchFamily="18" charset="0"/>
                <a:cs typeface="Times New Roman" pitchFamily="18" charset="0"/>
              </a:rPr>
              <a:t>They have seldom organizations and institutions for their protection, promotion etc.</a:t>
            </a:r>
          </a:p>
          <a:p>
            <a:pPr algn="just"/>
            <a:r>
              <a:rPr lang="en-GB" dirty="0" smtClean="0">
                <a:latin typeface="Times New Roman" pitchFamily="18" charset="0"/>
                <a:cs typeface="Times New Roman" pitchFamily="18" charset="0"/>
              </a:rPr>
              <a:t>Rural people are subjected to same system of taxation and administration as urban people but they suffer many disparities and disadvantages. </a:t>
            </a:r>
          </a:p>
          <a:p>
            <a:pPr algn="just"/>
            <a:r>
              <a:rPr lang="en-GB" dirty="0" smtClean="0">
                <a:latin typeface="Times New Roman" pitchFamily="18" charset="0"/>
                <a:cs typeface="Times New Roman" pitchFamily="18" charset="0"/>
              </a:rPr>
              <a:t>Development efforts would tend to neutralized or even negated unless concerned efforts are made by government or political parties to develop health organizations and institutions to protect, promote the interests of target populations.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064896" cy="1070992"/>
          </a:xfrm>
        </p:spPr>
        <p:txBody>
          <a:bodyPr>
            <a:noAutofit/>
          </a:bodyPr>
          <a:lstStyle/>
          <a:p>
            <a:pPr algn="ctr"/>
            <a:r>
              <a:rPr lang="en-GB" sz="3600" b="1" dirty="0" smtClean="0">
                <a:latin typeface="Times New Roman" pitchFamily="18" charset="0"/>
                <a:cs typeface="Times New Roman" pitchFamily="18" charset="0"/>
              </a:rPr>
              <a:t>ZERO FACTOR 5: INCREASING DEPENDENCE ON FOEIGN AID AND TECNOLOGY</a:t>
            </a:r>
            <a:endParaRPr lang="en-GB"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1560" y="1984248"/>
            <a:ext cx="8064896" cy="4873752"/>
          </a:xfrm>
        </p:spPr>
        <p:txBody>
          <a:bodyPr/>
          <a:lstStyle/>
          <a:p>
            <a:pPr algn="just"/>
            <a:r>
              <a:rPr lang="en-GB" dirty="0" smtClean="0">
                <a:latin typeface="Times New Roman" pitchFamily="18" charset="0"/>
                <a:cs typeface="Times New Roman" pitchFamily="18" charset="0"/>
              </a:rPr>
              <a:t>Developing countries depends on richer, powerful and advanced nations to grant them financial, political and military assistance. </a:t>
            </a:r>
          </a:p>
          <a:p>
            <a:pPr algn="just"/>
            <a:r>
              <a:rPr lang="en-GB" dirty="0" smtClean="0">
                <a:latin typeface="Times New Roman" pitchFamily="18" charset="0"/>
                <a:cs typeface="Times New Roman" pitchFamily="18" charset="0"/>
              </a:rPr>
              <a:t>Foreign technology often very useful displaces and replaces the local skills and technology driving millions to unemployment of foreign lands. </a:t>
            </a:r>
          </a:p>
          <a:p>
            <a:pPr algn="just"/>
            <a:r>
              <a:rPr lang="en-GB" dirty="0" smtClean="0">
                <a:latin typeface="Times New Roman" pitchFamily="18" charset="0"/>
                <a:cs typeface="Times New Roman" pitchFamily="18" charset="0"/>
              </a:rPr>
              <a:t>This aid also often useful but addiction to this technology against competent advice can spell disaster to the indigent and developing countries.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noAutofit/>
          </a:bodyPr>
          <a:lstStyle/>
          <a:p>
            <a:pPr algn="ctr"/>
            <a:r>
              <a:rPr lang="en-GB" sz="4000" b="1" dirty="0" smtClean="0">
                <a:latin typeface="Times New Roman" pitchFamily="18" charset="0"/>
                <a:cs typeface="Times New Roman" pitchFamily="18" charset="0"/>
              </a:rPr>
              <a:t>CONCLUSION</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95536" y="1484784"/>
            <a:ext cx="8147248" cy="4709120"/>
          </a:xfrm>
        </p:spPr>
        <p:txBody>
          <a:bodyPr>
            <a:noAutofit/>
          </a:bodyPr>
          <a:lstStyle/>
          <a:p>
            <a:pPr algn="just"/>
            <a:r>
              <a:rPr lang="en-GB" dirty="0" smtClean="0">
                <a:latin typeface="Times New Roman" pitchFamily="18" charset="0"/>
                <a:cs typeface="Times New Roman" pitchFamily="18" charset="0"/>
              </a:rPr>
              <a:t>The concept of “zero” factor in developing process is an innovation design to hep identify the elements which would nullify and neutralized the most sincere efforts at development unless isolated or removed .</a:t>
            </a:r>
          </a:p>
          <a:p>
            <a:pPr algn="just"/>
            <a:r>
              <a:rPr lang="en-GB" dirty="0" smtClean="0">
                <a:latin typeface="Times New Roman" pitchFamily="18" charset="0"/>
                <a:cs typeface="Times New Roman" pitchFamily="18" charset="0"/>
              </a:rPr>
              <a:t>An increased input in such a state leads to the benefits directly to the ricochet of investment into their coffers. </a:t>
            </a:r>
          </a:p>
          <a:p>
            <a:pPr algn="just"/>
            <a:r>
              <a:rPr lang="en-GB" dirty="0" smtClean="0">
                <a:latin typeface="Times New Roman" pitchFamily="18" charset="0"/>
                <a:cs typeface="Times New Roman" pitchFamily="18" charset="0"/>
              </a:rPr>
              <a:t>Zero factor in development dynamics are correlated and interlinked with rectangular and triangular forces of exploitation. </a:t>
            </a:r>
          </a:p>
          <a:p>
            <a:pPr algn="just"/>
            <a:r>
              <a:rPr lang="en-GB" dirty="0" smtClean="0">
                <a:latin typeface="Times New Roman" pitchFamily="18" charset="0"/>
                <a:cs typeface="Times New Roman" pitchFamily="18" charset="0"/>
              </a:rPr>
              <a:t>The crying need of time is to identify and remove the zero factor and to incapacitate the forces of exploitation through carefully programmed interaction and synchronization of what may described as the centrifugal and centripetal forces of exploitation.</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Autofit/>
          </a:bodyPr>
          <a:lstStyle/>
          <a:p>
            <a:pPr algn="ctr"/>
            <a:r>
              <a:rPr lang="en-US" sz="4000" b="1" dirty="0" smtClean="0">
                <a:latin typeface="Times New Roman" pitchFamily="18" charset="0"/>
                <a:cs typeface="Times New Roman" pitchFamily="18" charset="0"/>
              </a:rPr>
              <a:t>ZERO FACTOR </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lstStyle/>
          <a:p>
            <a:pPr algn="just"/>
            <a:r>
              <a:rPr lang="en-US" dirty="0" smtClean="0">
                <a:latin typeface="Times New Roman" pitchFamily="18" charset="0"/>
                <a:cs typeface="Times New Roman" pitchFamily="18" charset="0"/>
              </a:rPr>
              <a:t>If we consider the above definition of development we find out there has been a zero impact on the development process insofar as self –sustaining and self self –propelling impulses of growth with social and distributive justice.</a:t>
            </a:r>
          </a:p>
          <a:p>
            <a:pPr algn="just"/>
            <a:r>
              <a:rPr lang="en-US" dirty="0" smtClean="0">
                <a:latin typeface="Times New Roman" pitchFamily="18" charset="0"/>
                <a:cs typeface="Times New Roman" pitchFamily="18" charset="0"/>
              </a:rPr>
              <a:t>Analyze impact of the development strategies employed by various countries on the basis of this definition we conclude that that there has been a virtually zero impact of such strategy on the overall economic of many countries including Pakistan.</a:t>
            </a: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fontScale="85000" lnSpcReduction="20000"/>
          </a:bodyPr>
          <a:lstStyle/>
          <a:p>
            <a:pPr algn="just"/>
            <a:r>
              <a:rPr lang="en-US" sz="2600" dirty="0" smtClean="0">
                <a:latin typeface="Times New Roman" pitchFamily="18" charset="0"/>
                <a:cs typeface="Times New Roman" pitchFamily="18" charset="0"/>
              </a:rPr>
              <a:t>The situation may be represented as follows</a:t>
            </a:r>
            <a:r>
              <a:rPr lang="en-US"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buNone/>
            </a:pPr>
            <a:endParaRPr lang="en-GB" dirty="0" smtClean="0">
              <a:latin typeface="Times New Roman" pitchFamily="18" charset="0"/>
              <a:cs typeface="Times New Roman" pitchFamily="18" charset="0"/>
            </a:endParaRPr>
          </a:p>
          <a:p>
            <a:pPr algn="just">
              <a:buNone/>
            </a:pPr>
            <a:endParaRPr lang="en-US" sz="26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When there is no self sustaining and self propelling then a “zero” impact on development .</a:t>
            </a:r>
          </a:p>
          <a:p>
            <a:pPr algn="just"/>
            <a:r>
              <a:rPr lang="en-US" sz="2800" dirty="0" smtClean="0">
                <a:latin typeface="Times New Roman" pitchFamily="18" charset="0"/>
                <a:cs typeface="Times New Roman" pitchFamily="18" charset="0"/>
              </a:rPr>
              <a:t>At micro level there is no self sustaining and self propelling which keep balanced interaction of four factors </a:t>
            </a:r>
            <a:endParaRPr lang="en-GB" sz="2800" dirty="0" smtClean="0">
              <a:latin typeface="Times New Roman" pitchFamily="18" charset="0"/>
              <a:cs typeface="Times New Roman" pitchFamily="18" charset="0"/>
            </a:endParaRPr>
          </a:p>
          <a:p>
            <a:pPr lvl="1" algn="just">
              <a:buFont typeface="Wingdings" pitchFamily="2" charset="2"/>
              <a:buChar char="ü"/>
            </a:pPr>
            <a:r>
              <a:rPr lang="en-US" sz="2800" dirty="0" smtClean="0">
                <a:latin typeface="Times New Roman" pitchFamily="18" charset="0"/>
                <a:cs typeface="Times New Roman" pitchFamily="18" charset="0"/>
              </a:rPr>
              <a:t>Human population </a:t>
            </a:r>
            <a:endParaRPr lang="en-GB" sz="2800" dirty="0" smtClean="0">
              <a:latin typeface="Times New Roman" pitchFamily="18" charset="0"/>
              <a:cs typeface="Times New Roman" pitchFamily="18" charset="0"/>
            </a:endParaRPr>
          </a:p>
          <a:p>
            <a:pPr lvl="1" algn="just">
              <a:buFont typeface="Wingdings" pitchFamily="2" charset="2"/>
              <a:buChar char="ü"/>
            </a:pPr>
            <a:r>
              <a:rPr lang="en-US" sz="2800" dirty="0" smtClean="0">
                <a:latin typeface="Times New Roman" pitchFamily="18" charset="0"/>
                <a:cs typeface="Times New Roman" pitchFamily="18" charset="0"/>
              </a:rPr>
              <a:t>Resources (organic and inorganic)</a:t>
            </a:r>
            <a:endParaRPr lang="en-GB" sz="2800" dirty="0" smtClean="0">
              <a:latin typeface="Times New Roman" pitchFamily="18" charset="0"/>
              <a:cs typeface="Times New Roman" pitchFamily="18" charset="0"/>
            </a:endParaRPr>
          </a:p>
          <a:p>
            <a:pPr lvl="1" algn="just">
              <a:buFont typeface="Wingdings" pitchFamily="2" charset="2"/>
              <a:buChar char="ü"/>
            </a:pPr>
            <a:r>
              <a:rPr lang="en-US" sz="2800" dirty="0" smtClean="0">
                <a:latin typeface="Times New Roman" pitchFamily="18" charset="0"/>
                <a:cs typeface="Times New Roman" pitchFamily="18" charset="0"/>
              </a:rPr>
              <a:t>Technology </a:t>
            </a:r>
            <a:endParaRPr lang="en-GB" sz="2800" dirty="0" smtClean="0">
              <a:latin typeface="Times New Roman" pitchFamily="18" charset="0"/>
              <a:cs typeface="Times New Roman" pitchFamily="18" charset="0"/>
            </a:endParaRPr>
          </a:p>
          <a:p>
            <a:pPr lvl="1" algn="just">
              <a:buFont typeface="Wingdings" pitchFamily="2" charset="2"/>
              <a:buChar char="ü"/>
            </a:pPr>
            <a:r>
              <a:rPr lang="en-US" sz="2800" dirty="0" smtClean="0">
                <a:latin typeface="Times New Roman" pitchFamily="18" charset="0"/>
                <a:cs typeface="Times New Roman" pitchFamily="18" charset="0"/>
              </a:rPr>
              <a:t>Organization and institution</a:t>
            </a:r>
            <a:r>
              <a:rPr lang="en-US" sz="2800" b="1" dirty="0" smtClean="0">
                <a:latin typeface="Times New Roman" pitchFamily="18" charset="0"/>
                <a:cs typeface="Times New Roman" pitchFamily="18" charset="0"/>
              </a:rPr>
              <a:t> </a:t>
            </a:r>
            <a:endParaRPr lang="en-GB" sz="2800"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cstate="print"/>
          <a:srcRect l="19008" t="51969" r="20115" b="32281"/>
          <a:stretch>
            <a:fillRect/>
          </a:stretch>
        </p:blipFill>
        <p:spPr bwMode="auto">
          <a:xfrm>
            <a:off x="467544" y="1988840"/>
            <a:ext cx="7992888"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noAutofit/>
          </a:bodyPr>
          <a:lstStyle/>
          <a:p>
            <a:pPr algn="just"/>
            <a:r>
              <a:rPr lang="en-US" dirty="0" smtClean="0">
                <a:latin typeface="Times New Roman" pitchFamily="18" charset="0"/>
                <a:cs typeface="Times New Roman" pitchFamily="18" charset="0"/>
              </a:rPr>
              <a:t>In case of Pakistan fairly sizeable investment in socio economic and technical terms build up dynamic development which are almost entirely propelled and activated by external financial and technical inputs .</a:t>
            </a:r>
          </a:p>
          <a:p>
            <a:pPr algn="just"/>
            <a:r>
              <a:rPr lang="en-US" dirty="0" smtClean="0">
                <a:latin typeface="Times New Roman" pitchFamily="18" charset="0"/>
                <a:cs typeface="Times New Roman" pitchFamily="18" charset="0"/>
              </a:rPr>
              <a:t>Steps for identification of zero factor without internal and external sources </a:t>
            </a:r>
          </a:p>
          <a:p>
            <a:pPr lvl="1" algn="just">
              <a:buFont typeface="Wingdings" pitchFamily="2" charset="2"/>
              <a:buChar char="ü"/>
            </a:pPr>
            <a:r>
              <a:rPr lang="en-US" sz="2400" dirty="0" smtClean="0">
                <a:latin typeface="Times New Roman" pitchFamily="18" charset="0"/>
                <a:cs typeface="Times New Roman" pitchFamily="18" charset="0"/>
              </a:rPr>
              <a:t>Identification of zero factor in development process </a:t>
            </a:r>
            <a:endParaRPr lang="en-GB" sz="2400" dirty="0" smtClean="0">
              <a:latin typeface="Times New Roman" pitchFamily="18" charset="0"/>
              <a:cs typeface="Times New Roman" pitchFamily="18" charset="0"/>
            </a:endParaRPr>
          </a:p>
          <a:p>
            <a:pPr lvl="1" algn="just">
              <a:buFont typeface="Wingdings" pitchFamily="2" charset="2"/>
              <a:buChar char="ü"/>
            </a:pPr>
            <a:r>
              <a:rPr lang="en-US" sz="2400" dirty="0" smtClean="0">
                <a:latin typeface="Times New Roman" pitchFamily="18" charset="0"/>
                <a:cs typeface="Times New Roman" pitchFamily="18" charset="0"/>
              </a:rPr>
              <a:t>Then ,initiating effective remedial measures to remove those zero factor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The most important thing from this equation is that irrespective of the increase in the units of investment.</a:t>
            </a:r>
          </a:p>
          <a:p>
            <a:pPr algn="just"/>
            <a:r>
              <a:rPr lang="en-US" dirty="0" smtClean="0">
                <a:latin typeface="Times New Roman" pitchFamily="18" charset="0"/>
                <a:cs typeface="Times New Roman" pitchFamily="18" charset="0"/>
              </a:rPr>
              <a:t>The output or impact would remain zero as long as “zero” factors in the development process are not identified or removed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not easy to identify the zero factors in the development process but even when the zero factor define ,the staggering task to remove the same because the perpetuation of these factors in the best interests of the exploitative forces in almost all the development countries like Pakistan .</a:t>
            </a: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87208" cy="1143000"/>
          </a:xfrm>
        </p:spPr>
        <p:txBody>
          <a:bodyPr>
            <a:normAutofit/>
          </a:bodyPr>
          <a:lstStyle/>
          <a:p>
            <a:pPr algn="ctr"/>
            <a:r>
              <a:rPr lang="en-US" sz="4000" b="1" dirty="0" smtClean="0">
                <a:latin typeface="Times New Roman" pitchFamily="18" charset="0"/>
                <a:cs typeface="Times New Roman" pitchFamily="18" charset="0"/>
              </a:rPr>
              <a:t>FORCES OF EXPLOITATION </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noAutofit/>
          </a:bodyPr>
          <a:lstStyle/>
          <a:p>
            <a:pPr algn="just"/>
            <a:r>
              <a:rPr lang="en-US" dirty="0" smtClean="0">
                <a:latin typeface="Times New Roman" pitchFamily="18" charset="0"/>
                <a:cs typeface="Times New Roman" pitchFamily="18" charset="0"/>
              </a:rPr>
              <a:t>Zero factors in development dynamics are correlated and interlinked with rectangular and triangular forces of exploitation .</a:t>
            </a:r>
          </a:p>
          <a:p>
            <a:pPr algn="just"/>
            <a:r>
              <a:rPr lang="en-US" dirty="0" smtClean="0">
                <a:latin typeface="Times New Roman" pitchFamily="18" charset="0"/>
                <a:cs typeface="Times New Roman" pitchFamily="18" charset="0"/>
              </a:rPr>
              <a:t>The forces of exploitation in developing countries is triangular</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Forces of exploitation in developing countries focus in manage to maintenance and fortify the zero factors because it is this element which mainly benefits from this factor.</a:t>
            </a:r>
          </a:p>
          <a:p>
            <a:pPr algn="just">
              <a:buNone/>
            </a:pPr>
            <a:endParaRPr lang="en-GB"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buNone/>
            </a:pPr>
            <a:endParaRPr lang="en-GB"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srcRect l="27672" t="64968" r="35802" b="19282"/>
          <a:stretch>
            <a:fillRect/>
          </a:stretch>
        </p:blipFill>
        <p:spPr bwMode="auto">
          <a:xfrm>
            <a:off x="1691680" y="3645024"/>
            <a:ext cx="5643627" cy="1368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787208" cy="4873752"/>
          </a:xfrm>
        </p:spPr>
        <p:txBody>
          <a:bodyPr>
            <a:normAutofit/>
          </a:bodyPr>
          <a:lstStyle/>
          <a:p>
            <a:pPr algn="just"/>
            <a:r>
              <a:rPr lang="en-US" dirty="0" smtClean="0">
                <a:latin typeface="Times New Roman" pitchFamily="18" charset="0"/>
                <a:cs typeface="Times New Roman" pitchFamily="18" charset="0"/>
              </a:rPr>
              <a:t>It is they who control and manipulate the power and authority in such countries to the virtual exclusion of the targeted population .</a:t>
            </a:r>
          </a:p>
          <a:p>
            <a:pPr algn="just"/>
            <a:r>
              <a:rPr lang="en-US" dirty="0" smtClean="0">
                <a:latin typeface="Times New Roman" pitchFamily="18" charset="0"/>
                <a:cs typeface="Times New Roman" pitchFamily="18" charset="0"/>
              </a:rPr>
              <a:t>Forces of exploitation in developing countries in triangular feudalism is on at the top of the triangle bureaucracy (civil and military) and industry and trade bottom of triangle .</a:t>
            </a:r>
            <a:endParaRPr lang="en-GB"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Forces remain interlinked, interlocked and interdependent through matrimonial and filial ties .</a:t>
            </a:r>
            <a:endParaRPr lang="en-GB" dirty="0" smtClean="0">
              <a:latin typeface="Times New Roman" pitchFamily="18" charset="0"/>
              <a:cs typeface="Times New Roman" pitchFamily="18" charset="0"/>
            </a:endParaRPr>
          </a:p>
          <a:p>
            <a:pPr algn="jus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RECTANGULAR FORCES OF EXPLOITATION </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normAutofit/>
          </a:bodyPr>
          <a:lstStyle/>
          <a:p>
            <a:pPr algn="just"/>
            <a:r>
              <a:rPr lang="en-US" dirty="0" smtClean="0">
                <a:latin typeface="Times New Roman" pitchFamily="18" charset="0"/>
                <a:cs typeface="Times New Roman" pitchFamily="18" charset="0"/>
              </a:rPr>
              <a:t>A main effort of the forces of exploitation is used to keep power and resources locked up in a strong fortress for their exclusive benefits .</a:t>
            </a:r>
          </a:p>
          <a:p>
            <a:pPr algn="just"/>
            <a:r>
              <a:rPr lang="en-US" dirty="0" smtClean="0">
                <a:latin typeface="Times New Roman" pitchFamily="18" charset="0"/>
                <a:cs typeface="Times New Roman" pitchFamily="18" charset="0"/>
              </a:rPr>
              <a:t>When people become aggressive and began protest against their deficiency.</a:t>
            </a:r>
          </a:p>
          <a:p>
            <a:pPr algn="just"/>
            <a:r>
              <a:rPr lang="en-US" dirty="0" smtClean="0">
                <a:latin typeface="Times New Roman" pitchFamily="18" charset="0"/>
                <a:cs typeface="Times New Roman" pitchFamily="18" charset="0"/>
              </a:rPr>
              <a:t>The forces of exploitation decide make some prearranged concessions.</a:t>
            </a:r>
          </a:p>
          <a:p>
            <a:pPr algn="just"/>
            <a:r>
              <a:rPr lang="en-US" dirty="0" smtClean="0">
                <a:latin typeface="Times New Roman" pitchFamily="18" charset="0"/>
                <a:cs typeface="Times New Roman" pitchFamily="18" charset="0"/>
              </a:rPr>
              <a:t>This enables them to release some control dropping to the target population on the periphery on the cycle of poverty .</a:t>
            </a: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3779</TotalTime>
  <Words>2000</Words>
  <Application>Microsoft Office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LECTURE # 07 ROLE OF CHANGE AGENTS FOR SUSTAINABLE RURAL DEVELOPMENT IN PAKISTAN</vt:lpstr>
      <vt:lpstr>DEVELOPMENT</vt:lpstr>
      <vt:lpstr>ZERO FACTOR </vt:lpstr>
      <vt:lpstr>Cont..</vt:lpstr>
      <vt:lpstr>Cont..</vt:lpstr>
      <vt:lpstr>Cont..</vt:lpstr>
      <vt:lpstr>FORCES OF EXPLOITATION </vt:lpstr>
      <vt:lpstr>Cont..</vt:lpstr>
      <vt:lpstr>RECTANGULAR FORCES OF EXPLOITATION </vt:lpstr>
      <vt:lpstr>CONTROLLED DISTRIBUTION OF NATIONAL RESOURCES BY THE FORCES OF EXPLOITATION </vt:lpstr>
      <vt:lpstr>People Works Programme</vt:lpstr>
      <vt:lpstr>Cont..</vt:lpstr>
      <vt:lpstr>Cont..</vt:lpstr>
      <vt:lpstr>IDENTIFICATION OF ZERO FACTORS</vt:lpstr>
      <vt:lpstr>Cont..</vt:lpstr>
      <vt:lpstr>ZERO FACTOR 1: POLITICAL AND ADMINISTRATIVE COMMITMENT</vt:lpstr>
      <vt:lpstr>Cont..</vt:lpstr>
      <vt:lpstr>Cont..</vt:lpstr>
      <vt:lpstr>ZERO FACTOR 2: INSTITUTIONAL CONTROL OF TARGET POPULATION OVER  DEVELOPMENT PROCESS</vt:lpstr>
      <vt:lpstr>Cont..</vt:lpstr>
      <vt:lpstr>ZERO FACTOR 3: PROCESS OF ACCOUNTABILITY AGAINST SPECIFIC DEVELOPMENT TARGETS </vt:lpstr>
      <vt:lpstr>ZERO FACTOR 4: ORGANISATION AND INSTITUTIONS OF THE TARGETS POPULATION</vt:lpstr>
      <vt:lpstr>ZERO FACTOR 5: INCREASING DEPENDENCE ON FOEIGN AID AND TECNOLOGY</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Development in the 21st Century: Some Issues</dc:title>
  <dc:creator>faryal</dc:creator>
  <cp:lastModifiedBy>faryal</cp:lastModifiedBy>
  <cp:revision>14</cp:revision>
  <dcterms:created xsi:type="dcterms:W3CDTF">2020-03-13T19:02:18Z</dcterms:created>
  <dcterms:modified xsi:type="dcterms:W3CDTF">2020-04-25T20:40:19Z</dcterms:modified>
</cp:coreProperties>
</file>